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7.xml" ContentType="application/vnd.openxmlformats-officedocument.them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8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9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0.xml" ContentType="application/vnd.openxmlformats-officedocument.them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11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5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56.xml" ContentType="application/vnd.openxmlformats-officedocument.presentationml.tags+xml"/>
  <Override PartName="/ppt/notesSlides/notesSlide5.xml" ContentType="application/vnd.openxmlformats-officedocument.presentationml.notesSlide+xml"/>
  <Override PartName="/ppt/tags/tag257.xml" ContentType="application/vnd.openxmlformats-officedocument.presentationml.tags+xml"/>
  <Override PartName="/ppt/notesSlides/notesSlide6.xml" ContentType="application/vnd.openxmlformats-officedocument.presentationml.notesSlide+xml"/>
  <Override PartName="/ppt/tags/tag258.xml" ContentType="application/vnd.openxmlformats-officedocument.presentationml.tags+xml"/>
  <Override PartName="/ppt/notesSlides/notesSlide7.xml" ContentType="application/vnd.openxmlformats-officedocument.presentationml.notesSlide+xml"/>
  <Override PartName="/ppt/tags/tag259.xml" ContentType="application/vnd.openxmlformats-officedocument.presentationml.tags+xml"/>
  <Override PartName="/ppt/notesSlides/notesSlide8.xml" ContentType="application/vnd.openxmlformats-officedocument.presentationml.notesSlide+xml"/>
  <Override PartName="/ppt/tags/tag26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836" r:id="rId2"/>
    <p:sldMasterId id="2147483860" r:id="rId3"/>
    <p:sldMasterId id="2147483885" r:id="rId4"/>
    <p:sldMasterId id="2147483911" r:id="rId5"/>
    <p:sldMasterId id="2147483964" r:id="rId6"/>
    <p:sldMasterId id="2147483987" r:id="rId7"/>
    <p:sldMasterId id="2147484013" r:id="rId8"/>
    <p:sldMasterId id="2147484037" r:id="rId9"/>
    <p:sldMasterId id="2147484060" r:id="rId10"/>
    <p:sldMasterId id="2147484090" r:id="rId11"/>
  </p:sldMasterIdLst>
  <p:notesMasterIdLst>
    <p:notesMasterId r:id="rId24"/>
  </p:notesMasterIdLst>
  <p:handoutMasterIdLst>
    <p:handoutMasterId r:id="rId25"/>
  </p:handoutMasterIdLst>
  <p:sldIdLst>
    <p:sldId id="256" r:id="rId12"/>
    <p:sldId id="667" r:id="rId13"/>
    <p:sldId id="708" r:id="rId14"/>
    <p:sldId id="582" r:id="rId15"/>
    <p:sldId id="577" r:id="rId16"/>
    <p:sldId id="585" r:id="rId17"/>
    <p:sldId id="627" r:id="rId18"/>
    <p:sldId id="710" r:id="rId19"/>
    <p:sldId id="707" r:id="rId20"/>
    <p:sldId id="706" r:id="rId21"/>
    <p:sldId id="709" r:id="rId22"/>
    <p:sldId id="576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5D"/>
    <a:srgbClr val="0BB18F"/>
    <a:srgbClr val="1C355E"/>
    <a:srgbClr val="B5C9E9"/>
    <a:srgbClr val="CBD9EF"/>
    <a:srgbClr val="294167"/>
    <a:srgbClr val="3BD4AE"/>
    <a:srgbClr val="BFBFBF"/>
    <a:srgbClr val="5DB781"/>
    <a:srgbClr val="1D3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3537" autoAdjust="0"/>
  </p:normalViewPr>
  <p:slideViewPr>
    <p:cSldViewPr snapToGrid="0">
      <p:cViewPr varScale="1">
        <p:scale>
          <a:sx n="62" d="100"/>
          <a:sy n="62" d="100"/>
        </p:scale>
        <p:origin x="632" y="52"/>
      </p:cViewPr>
      <p:guideLst/>
    </p:cSldViewPr>
  </p:slideViewPr>
  <p:outlineViewPr>
    <p:cViewPr>
      <p:scale>
        <a:sx n="33" d="100"/>
        <a:sy n="33" d="100"/>
      </p:scale>
      <p:origin x="0" y="-4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0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0A83B4C-496A-4960-9110-D94011B72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4D3097-495D-4F8D-8980-D28B1FC28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690F-22B7-4527-9063-1AAD331753B3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4E3989-AF40-4397-8D74-B895C9DF4D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56EDB8-AC7C-4C10-9AAA-751B514BF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0E18-DA25-4883-8A7A-6710EAE3CD71}" type="slidenum">
              <a:rPr lang="en-GB" smtClean="0"/>
              <a:t>‹N°›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BD4EA3-945C-4297-B053-3D6D6447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616" y="573249"/>
            <a:ext cx="1064768" cy="3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39EC-BB58-4350-A311-F1E2A8D522A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4DC68-CD0B-4E3C-A083-4421EE028D00}" type="slidenum">
              <a:rPr lang="en-GB" smtClean="0"/>
              <a:t>‹N°›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F1F719-7EF1-426B-A6BD-486E68D7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616" y="573249"/>
            <a:ext cx="1064768" cy="3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4DC68-CD0B-4E3C-A083-4421EE028D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3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4DC68-CD0B-4E3C-A083-4421EE028D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3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4DC68-CD0B-4E3C-A083-4421EE028D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4DC68-CD0B-4E3C-A083-4421EE028D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4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4DC68-CD0B-4E3C-A083-4421EE028D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8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9E56C-EE79-9B46-666E-E5EE1CE5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566B5D-9B23-BCE7-1216-250E850EC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F0815A-AE63-6C8D-4AC0-E45BBFD34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FBC713-A786-6319-6C7B-471FA6F6D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4DC68-CD0B-4E3C-A083-4421EE028D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8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BD151-05D0-BF7B-31BE-5CE8CC21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A7A5B0-79B3-35AF-0861-2810FFA12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91CE995-6C5F-51EB-9484-1DDE9AF7F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319D4F-49F5-AB86-26F4-169473B0D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4DC68-CD0B-4E3C-A083-4421EE028D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7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4DC68-CD0B-4E3C-A083-4421EE028D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4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89BFD-AA73-7367-BD67-E27A8844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93B964-E814-C46B-2136-11E1C1972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04837C-29A2-287D-5C48-A7D3FAC4A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6B2715-4825-4F87-9BFA-D4A43D741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4DC68-CD0B-4E3C-A083-4421EE028D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8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9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2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3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5.xml"/><Relationship Id="rId4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6.xml"/><Relationship Id="rId4" Type="http://schemas.openxmlformats.org/officeDocument/2006/relationships/image" Target="../media/image1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8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9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0.xml"/><Relationship Id="rId4" Type="http://schemas.openxmlformats.org/officeDocument/2006/relationships/image" Target="../media/image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1.xml"/><Relationship Id="rId4" Type="http://schemas.openxmlformats.org/officeDocument/2006/relationships/image" Target="../media/image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2.xml"/><Relationship Id="rId4" Type="http://schemas.openxmlformats.org/officeDocument/2006/relationships/image" Target="../media/image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3.xml"/><Relationship Id="rId4" Type="http://schemas.openxmlformats.org/officeDocument/2006/relationships/image" Target="../media/image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4.xml"/><Relationship Id="rId4" Type="http://schemas.openxmlformats.org/officeDocument/2006/relationships/image" Target="../media/image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5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32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3.xml"/><Relationship Id="rId6" Type="http://schemas.openxmlformats.org/officeDocument/2006/relationships/image" Target="../media/image6.jpeg"/><Relationship Id="rId11" Type="http://schemas.openxmlformats.org/officeDocument/2006/relationships/image" Target="../media/image14.svg"/><Relationship Id="rId5" Type="http://schemas.openxmlformats.org/officeDocument/2006/relationships/image" Target="../media/image5.jpe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svg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33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4.xml"/><Relationship Id="rId6" Type="http://schemas.openxmlformats.org/officeDocument/2006/relationships/image" Target="../media/image6.jpeg"/><Relationship Id="rId11" Type="http://schemas.openxmlformats.org/officeDocument/2006/relationships/image" Target="../media/image14.svg"/><Relationship Id="rId5" Type="http://schemas.openxmlformats.org/officeDocument/2006/relationships/image" Target="../media/image5.jpe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sv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5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6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8.xml"/><Relationship Id="rId4" Type="http://schemas.openxmlformats.org/officeDocument/2006/relationships/image" Target="../media/image1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9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0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2.xml"/><Relationship Id="rId4" Type="http://schemas.openxmlformats.org/officeDocument/2006/relationships/image" Target="../media/image1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3.xml"/><Relationship Id="rId4" Type="http://schemas.openxmlformats.org/officeDocument/2006/relationships/image" Target="../media/image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4.xml"/><Relationship Id="rId4" Type="http://schemas.openxmlformats.org/officeDocument/2006/relationships/image" Target="../media/image1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5.xml"/><Relationship Id="rId4" Type="http://schemas.openxmlformats.org/officeDocument/2006/relationships/image" Target="../media/image1.emf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6.xml"/><Relationship Id="rId4" Type="http://schemas.openxmlformats.org/officeDocument/2006/relationships/image" Target="../media/image1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7.xml"/><Relationship Id="rId4" Type="http://schemas.openxmlformats.org/officeDocument/2006/relationships/image" Target="../media/image1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8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5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8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7.bin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9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1.xml"/><Relationship Id="rId4" Type="http://schemas.openxmlformats.org/officeDocument/2006/relationships/image" Target="../media/image1.emf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2.xml"/><Relationship Id="rId4" Type="http://schemas.openxmlformats.org/officeDocument/2006/relationships/image" Target="../media/image1.emf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3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5.xml"/><Relationship Id="rId4" Type="http://schemas.openxmlformats.org/officeDocument/2006/relationships/image" Target="../media/image1.emf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6.xml"/><Relationship Id="rId4" Type="http://schemas.openxmlformats.org/officeDocument/2006/relationships/image" Target="../media/image1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7.xml"/><Relationship Id="rId4" Type="http://schemas.openxmlformats.org/officeDocument/2006/relationships/image" Target="../media/image1.emf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8.xml"/><Relationship Id="rId4" Type="http://schemas.openxmlformats.org/officeDocument/2006/relationships/image" Target="../media/image1.emf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9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0.xml"/><Relationship Id="rId4" Type="http://schemas.openxmlformats.org/officeDocument/2006/relationships/image" Target="../media/image1.emf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0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8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78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79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0.bin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2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1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4.xml"/><Relationship Id="rId4" Type="http://schemas.openxmlformats.org/officeDocument/2006/relationships/image" Target="../media/image1.emf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5.xml"/><Relationship Id="rId4" Type="http://schemas.openxmlformats.org/officeDocument/2006/relationships/image" Target="../media/image1.emf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87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6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88.xml"/><Relationship Id="rId4" Type="http://schemas.openxmlformats.org/officeDocument/2006/relationships/image" Target="../media/image1.emf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8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0.xml"/><Relationship Id="rId4" Type="http://schemas.openxmlformats.org/officeDocument/2006/relationships/image" Target="../media/image1.emf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1.xml"/><Relationship Id="rId4" Type="http://schemas.openxmlformats.org/officeDocument/2006/relationships/image" Target="../media/image1.emf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2.xml"/><Relationship Id="rId4" Type="http://schemas.openxmlformats.org/officeDocument/2006/relationships/image" Target="../media/image1.emf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3.xml"/><Relationship Id="rId4" Type="http://schemas.openxmlformats.org/officeDocument/2006/relationships/image" Target="../media/image1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3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1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4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3.bin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5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4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7.xml"/><Relationship Id="rId4" Type="http://schemas.openxmlformats.org/officeDocument/2006/relationships/image" Target="../media/image1.emf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8.xml"/><Relationship Id="rId4" Type="http://schemas.openxmlformats.org/officeDocument/2006/relationships/image" Target="../media/image1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1.xml"/><Relationship Id="rId4" Type="http://schemas.openxmlformats.org/officeDocument/2006/relationships/image" Target="../media/image1.emf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2.xml"/><Relationship Id="rId4" Type="http://schemas.openxmlformats.org/officeDocument/2006/relationships/image" Target="../media/image1.emf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3.xml"/><Relationship Id="rId4" Type="http://schemas.openxmlformats.org/officeDocument/2006/relationships/image" Target="../media/image1.emf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4.xml"/><Relationship Id="rId4" Type="http://schemas.openxmlformats.org/officeDocument/2006/relationships/image" Target="../media/image1.emf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5.xml"/><Relationship Id="rId4" Type="http://schemas.openxmlformats.org/officeDocument/2006/relationships/image" Target="../media/image1.emf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5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6.xml"/><Relationship Id="rId4" Type="http://schemas.openxmlformats.org/officeDocument/2006/relationships/image" Target="../media/image1.emf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7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6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1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4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2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24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25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2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7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6.bin"/></Relationships>
</file>

<file path=ppt/slideLayouts/_rels/slideLayout2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8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7.bin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8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0.xml"/><Relationship Id="rId4" Type="http://schemas.openxmlformats.org/officeDocument/2006/relationships/image" Target="../media/image1.emf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1.xml"/><Relationship Id="rId4" Type="http://schemas.openxmlformats.org/officeDocument/2006/relationships/image" Target="../media/image1.emf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2.bin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4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5.xml"/><Relationship Id="rId4" Type="http://schemas.openxmlformats.org/officeDocument/2006/relationships/image" Target="../media/image1.emf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5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6.xml"/><Relationship Id="rId4" Type="http://schemas.openxmlformats.org/officeDocument/2006/relationships/image" Target="../media/image1.emf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7.xml"/><Relationship Id="rId4" Type="http://schemas.openxmlformats.org/officeDocument/2006/relationships/image" Target="../media/image1.emf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8.xml"/><Relationship Id="rId4" Type="http://schemas.openxmlformats.org/officeDocument/2006/relationships/image" Target="../media/image1.emf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8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9.xml"/><Relationship Id="rId4" Type="http://schemas.openxmlformats.org/officeDocument/2006/relationships/image" Target="../media/image1.emf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9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0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4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47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48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50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9.bin"/></Relationships>
</file>

<file path=ppt/slideLayouts/_rels/slideLayout2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5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0.bin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1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5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53.xml"/><Relationship Id="rId4" Type="http://schemas.openxmlformats.org/officeDocument/2006/relationships/image" Target="../media/image1.emf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54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63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64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Relationship Id="rId4" Type="http://schemas.openxmlformats.org/officeDocument/2006/relationships/image" Target="../media/image1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Relationship Id="rId4" Type="http://schemas.openxmlformats.org/officeDocument/2006/relationships/image" Target="../media/image1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86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87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9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Relationship Id="rId4" Type="http://schemas.openxmlformats.org/officeDocument/2006/relationships/image" Target="../media/image1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5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7.xml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0.xml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1.xml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35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042184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1998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00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11350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2788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US" dirty="0"/>
              <a:t>11.5 cm X 31.5 cm </a:t>
            </a:r>
          </a:p>
          <a:p>
            <a:pPr marL="712788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US" dirty="0"/>
              <a:t>4.5 in X 12.2 in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endParaRPr lang="en-US" dirty="0"/>
          </a:p>
          <a:p>
            <a:pPr lvl="0"/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6000" y="1295149"/>
            <a:ext cx="11340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7010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Graph + 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1853988"/>
            <a:ext cx="11350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31.5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12.2 in</a:t>
            </a:r>
          </a:p>
          <a:p>
            <a:pPr lvl="0"/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6000" y="1145520"/>
            <a:ext cx="11340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16000" y="6090457"/>
            <a:ext cx="11359999" cy="437805"/>
          </a:xfrm>
        </p:spPr>
        <p:txBody>
          <a:bodyPr>
            <a:normAutofit/>
          </a:bodyPr>
          <a:lstStyle>
            <a:lvl1pPr marL="0" indent="0" algn="ctr">
              <a:defRPr lang="en-US" sz="16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lvl="0"/>
            <a:r>
              <a:rPr lang="fr-FR" dirty="0"/>
              <a:t>Key </a:t>
            </a:r>
            <a:r>
              <a:rPr lang="fr-FR" dirty="0" err="1"/>
              <a:t>takeaway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4097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Graph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295149"/>
            <a:ext cx="5472000" cy="49380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b="1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587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2093213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295149"/>
            <a:ext cx="5472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cap="none" spc="0" baseline="0"/>
            </a:lvl1pPr>
          </a:lstStyle>
          <a:p>
            <a:pPr lvl="0"/>
            <a:r>
              <a:rPr lang="fr-FR" b="1" dirty="0"/>
              <a:t>Graph </a:t>
            </a:r>
            <a:r>
              <a:rPr lang="fr-FR" b="1" dirty="0" err="1"/>
              <a:t>Title</a:t>
            </a:r>
            <a:endParaRPr lang="fr-FR" dirty="0"/>
          </a:p>
          <a:p>
            <a:pPr lvl="0"/>
            <a:r>
              <a:rPr lang="fr-FR" dirty="0"/>
              <a:t>Unit adjustment and/or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9235657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Graphs + 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1827197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827197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095637"/>
            <a:ext cx="5472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1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095637"/>
            <a:ext cx="5472000" cy="612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16000" y="6090457"/>
            <a:ext cx="11359999" cy="437805"/>
          </a:xfrm>
        </p:spPr>
        <p:txBody>
          <a:bodyPr>
            <a:normAutofit/>
          </a:bodyPr>
          <a:lstStyle>
            <a:lvl1pPr marL="0" indent="0" algn="ctr">
              <a:defRPr lang="en-US" sz="16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lvl="0"/>
            <a:r>
              <a:rPr lang="fr-FR" dirty="0"/>
              <a:t>Key </a:t>
            </a:r>
            <a:r>
              <a:rPr lang="fr-FR" dirty="0" err="1"/>
              <a:t>takeaway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1233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931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633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401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9093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2271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711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7123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640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514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5198552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8686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6323290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476810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874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67628980"/>
      </p:ext>
    </p:extLst>
  </p:cSld>
  <p:clrMapOvr>
    <a:masterClrMapping/>
  </p:clrMapOvr>
  <p:hf sldNum="0"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24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650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7172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307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8202989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843157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892321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8160766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4245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9914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1846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946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7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42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397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5235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20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1943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pic>
        <p:nvPicPr>
          <p:cNvPr id="22" name="Graphic 2">
            <a:extLst>
              <a:ext uri="{FF2B5EF4-FFF2-40B4-BE49-F238E27FC236}">
                <a16:creationId xmlns:a16="http://schemas.microsoft.com/office/drawing/2014/main" id="{7A83B144-63A1-47FF-94B7-B8648B14D0D0}"/>
              </a:ext>
            </a:extLst>
          </p:cNvPr>
          <p:cNvPicPr>
            <a:picLocks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2597" r="25635"/>
          <a:stretch/>
        </p:blipFill>
        <p:spPr>
          <a:xfrm>
            <a:off x="10423623" y="0"/>
            <a:ext cx="1768378" cy="1031631"/>
          </a:xfrm>
          <a:prstGeom prst="rect">
            <a:avLst/>
          </a:prstGeom>
        </p:spPr>
      </p:pic>
      <p:pic>
        <p:nvPicPr>
          <p:cNvPr id="23" name="Graphic 3">
            <a:extLst>
              <a:ext uri="{FF2B5EF4-FFF2-40B4-BE49-F238E27FC236}">
                <a16:creationId xmlns:a16="http://schemas.microsoft.com/office/drawing/2014/main" id="{44D0F1E7-5F8A-44B0-AA33-ABC93FA3AD21}"/>
              </a:ext>
            </a:extLst>
          </p:cNvPr>
          <p:cNvPicPr>
            <a:picLocks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63993"/>
          <a:stretch/>
        </p:blipFill>
        <p:spPr>
          <a:xfrm>
            <a:off x="5384516" y="5893868"/>
            <a:ext cx="2925768" cy="964132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6162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pic>
        <p:nvPicPr>
          <p:cNvPr id="22" name="Graphic 2">
            <a:extLst>
              <a:ext uri="{FF2B5EF4-FFF2-40B4-BE49-F238E27FC236}">
                <a16:creationId xmlns:a16="http://schemas.microsoft.com/office/drawing/2014/main" id="{7A83B144-63A1-47FF-94B7-B8648B14D0D0}"/>
              </a:ext>
            </a:extLst>
          </p:cNvPr>
          <p:cNvPicPr>
            <a:picLocks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2597" r="25635"/>
          <a:stretch/>
        </p:blipFill>
        <p:spPr>
          <a:xfrm>
            <a:off x="10423623" y="0"/>
            <a:ext cx="1768378" cy="1031631"/>
          </a:xfrm>
          <a:prstGeom prst="rect">
            <a:avLst/>
          </a:prstGeom>
        </p:spPr>
      </p:pic>
      <p:pic>
        <p:nvPicPr>
          <p:cNvPr id="23" name="Graphic 3">
            <a:extLst>
              <a:ext uri="{FF2B5EF4-FFF2-40B4-BE49-F238E27FC236}">
                <a16:creationId xmlns:a16="http://schemas.microsoft.com/office/drawing/2014/main" id="{44D0F1E7-5F8A-44B0-AA33-ABC93FA3AD21}"/>
              </a:ext>
            </a:extLst>
          </p:cNvPr>
          <p:cNvPicPr>
            <a:picLocks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63993"/>
          <a:stretch/>
        </p:blipFill>
        <p:spPr>
          <a:xfrm>
            <a:off x="5384516" y="5893868"/>
            <a:ext cx="2925768" cy="964132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783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6429282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612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7036684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908462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3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6924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72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63064283"/>
      </p:ext>
    </p:extLst>
  </p:cSld>
  <p:clrMapOvr>
    <a:masterClrMapping/>
  </p:clrMapOvr>
  <p:hf sldNum="0" hdr="0" ft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4134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2526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0920108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8568171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58007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0611450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9154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4398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95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070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58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603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178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512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821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6357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49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41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37386396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950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937341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094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399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4923538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875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oResearch_Graph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295149"/>
            <a:ext cx="5472000" cy="49380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defRPr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574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E0754-34D0-6F46-B134-DB475031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9D41D-BB4A-C54E-966A-FB67A5124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361DDA-AC0A-D745-A80B-CBE88DE2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0997" y="6358488"/>
            <a:ext cx="1570009" cy="360850"/>
          </a:xfrm>
        </p:spPr>
        <p:txBody>
          <a:bodyPr/>
          <a:lstStyle/>
          <a:p>
            <a:fld id="{71E188DE-198E-3D42-BDCE-352A0D4A4BC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BB1B7-838C-6C43-86E6-18B6C48A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6329BA-7084-224F-B739-829E4273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99-BDA2-AD40-9274-D55162FE4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6329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9311224"/>
      </p:ext>
    </p:extLst>
  </p:cSld>
  <p:clrMapOvr>
    <a:masterClrMapping/>
  </p:clrMapOvr>
  <p:hf sldNum="0" hdr="0" ftr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0941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9498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2377600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2739629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201558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6377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354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5920158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4046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8854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7150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285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286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8754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172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2442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7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32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4037528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780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0667531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491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9667929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41841520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485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oResearch_Graph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295149"/>
            <a:ext cx="5472000" cy="49380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defRPr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3186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42646105"/>
      </p:ext>
    </p:extLst>
  </p:cSld>
  <p:clrMapOvr>
    <a:masterClrMapping/>
  </p:clrMapOvr>
  <p:hf sldNum="0" hdr="0" ftr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1951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903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7252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127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9561813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158234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143206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2050752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6385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6414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0933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818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501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8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35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10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9139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76345775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314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03593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163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22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9088467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16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37673318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4631989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50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35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0428733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7679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3878382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35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1717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379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5723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989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5022824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5171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614615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115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3875808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4545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8647831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132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92033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3270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3590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11350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2788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US" dirty="0"/>
              <a:t>11.5 cm X 31.5 cm </a:t>
            </a:r>
          </a:p>
          <a:p>
            <a:pPr marL="712788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US" dirty="0"/>
              <a:t>4.5 in X 12.2 in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endParaRPr lang="en-US" dirty="0"/>
          </a:p>
          <a:p>
            <a:pPr lvl="0"/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6000" y="1295149"/>
            <a:ext cx="11340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20321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Graph + 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1853988"/>
            <a:ext cx="11350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31.5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12.2 in</a:t>
            </a:r>
          </a:p>
          <a:p>
            <a:pPr lvl="0"/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6000" y="1145520"/>
            <a:ext cx="11340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16000" y="6090457"/>
            <a:ext cx="11359999" cy="437805"/>
          </a:xfrm>
        </p:spPr>
        <p:txBody>
          <a:bodyPr>
            <a:normAutofit/>
          </a:bodyPr>
          <a:lstStyle>
            <a:lvl1pPr marL="0" indent="0" algn="ctr">
              <a:defRPr lang="en-US" sz="16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lvl="0"/>
            <a:r>
              <a:rPr lang="fr-FR" dirty="0"/>
              <a:t>Key </a:t>
            </a:r>
            <a:r>
              <a:rPr lang="fr-FR" dirty="0" err="1"/>
              <a:t>takeaway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571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031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553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Graph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295149"/>
            <a:ext cx="5472000" cy="49380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b="1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4255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2093213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295149"/>
            <a:ext cx="5472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cap="none" spc="0" baseline="0"/>
            </a:lvl1pPr>
          </a:lstStyle>
          <a:p>
            <a:pPr lvl="0"/>
            <a:r>
              <a:rPr lang="fr-FR" b="1" dirty="0"/>
              <a:t>Graph </a:t>
            </a:r>
            <a:r>
              <a:rPr lang="fr-FR" b="1" dirty="0" err="1"/>
              <a:t>Title</a:t>
            </a:r>
            <a:endParaRPr lang="fr-FR" dirty="0"/>
          </a:p>
          <a:p>
            <a:pPr lvl="0"/>
            <a:r>
              <a:rPr lang="fr-FR" dirty="0"/>
              <a:t>Unit adjustment and/or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91932465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Graphs + 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1827197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827197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095637"/>
            <a:ext cx="5472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1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095637"/>
            <a:ext cx="5472000" cy="612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16000" y="6090457"/>
            <a:ext cx="11359999" cy="437805"/>
          </a:xfrm>
        </p:spPr>
        <p:txBody>
          <a:bodyPr>
            <a:normAutofit/>
          </a:bodyPr>
          <a:lstStyle>
            <a:lvl1pPr marL="0" indent="0" algn="ctr">
              <a:defRPr lang="en-US" sz="16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lvl="0"/>
            <a:r>
              <a:rPr lang="fr-FR" dirty="0"/>
              <a:t>Key </a:t>
            </a:r>
            <a:r>
              <a:rPr lang="fr-FR" dirty="0" err="1"/>
              <a:t>takeaway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7905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1998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2074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2271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2464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650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6962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42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37073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6924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4915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070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01954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094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78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31329580"/>
      </p:ext>
    </p:extLst>
  </p:cSld>
  <p:clrMapOvr>
    <a:masterClrMapping/>
  </p:clrMapOvr>
  <p:hf sldNum="0" hdr="0" ftr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6377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4410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32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314008657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7252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347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9139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7585317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7679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82455859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031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8755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coResearch_2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1827197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827197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095637"/>
            <a:ext cx="5472000" cy="612000"/>
          </a:xfrm>
        </p:spPr>
        <p:txBody>
          <a:bodyPr anchor="ctr">
            <a:noAutofit/>
          </a:bodyPr>
          <a:lstStyle>
            <a:lvl1pPr algn="ctr">
              <a:defRPr sz="18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095637"/>
            <a:ext cx="5472000" cy="612000"/>
          </a:xfrm>
        </p:spPr>
        <p:txBody>
          <a:bodyPr anchor="ctr">
            <a:noAutofit/>
          </a:bodyPr>
          <a:lstStyle>
            <a:lvl1pPr algn="ctr">
              <a:defRPr sz="18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327265" y="6090457"/>
            <a:ext cx="9537471" cy="437805"/>
          </a:xfrm>
        </p:spPr>
        <p:txBody>
          <a:bodyPr/>
          <a:lstStyle>
            <a:lvl1pPr marL="0" indent="0" algn="ctr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lvl="0"/>
            <a:r>
              <a:rPr lang="fr-FR" dirty="0"/>
              <a:t>Key </a:t>
            </a:r>
            <a:r>
              <a:rPr lang="fr-FR" dirty="0" err="1"/>
              <a:t>takeaway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33696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COFACE, </a:t>
            </a:r>
            <a:r>
              <a:rPr lang="en-GB" dirty="0"/>
              <a:t>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1355726"/>
            <a:ext cx="11135784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28357575"/>
      </p:ext>
    </p:extLst>
  </p:cSld>
  <p:clrMapOvr>
    <a:masterClrMapping/>
  </p:clrMapOvr>
  <p:hf sldNum="0" hdr="0" ftr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897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74969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389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74342162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70238055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183051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13016470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65880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54586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6374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1693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97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6222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68361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787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16697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772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274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30420460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525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45824398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0769400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81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52869690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visuel et contenu e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0" y="1089025"/>
            <a:ext cx="12192000" cy="1926318"/>
          </a:xfr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>
              <a:defRPr lang="fr-FR"/>
            </a:lvl1pPr>
          </a:lstStyle>
          <a:p>
            <a:pPr marL="0" lvl="0" indent="0" algn="ctr"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61B57C"/>
                </a:solidFill>
              </a:rPr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4933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64567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8204200" y="2514600"/>
            <a:ext cx="3462867" cy="366395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96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MAR Business Review - April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748700"/>
            <a:ext cx="11135784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fr-FR" dirty="0"/>
              <a:t>SUBTITLE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27051" y="377826"/>
            <a:ext cx="11133461" cy="37856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7051" y="1355726"/>
            <a:ext cx="5473700" cy="48228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86811" y="1355726"/>
            <a:ext cx="5473700" cy="48228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2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oResearch_2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2093213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295149"/>
            <a:ext cx="5472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cap="none" spc="0" baseline="0"/>
            </a:lvl1pPr>
          </a:lstStyle>
          <a:p>
            <a:pPr lvl="0"/>
            <a:r>
              <a:rPr lang="fr-FR" b="1" dirty="0"/>
              <a:t>Graph </a:t>
            </a:r>
            <a:r>
              <a:rPr lang="fr-FR" b="1" dirty="0" err="1"/>
              <a:t>Title</a:t>
            </a:r>
            <a:endParaRPr lang="fr-FR" dirty="0"/>
          </a:p>
          <a:p>
            <a:pPr lvl="0"/>
            <a:r>
              <a:rPr lang="fr-FR" dirty="0"/>
              <a:t>Unit adjustment and/or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8902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602458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6296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57577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379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444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735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545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23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44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457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77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0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479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7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9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989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30683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56503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92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3026922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154039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71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27051" y="1355726"/>
            <a:ext cx="5473700" cy="4822825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186813" y="1355726"/>
            <a:ext cx="5473700" cy="4822825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84656235"/>
      </p:ext>
    </p:extLst>
  </p:cSld>
  <p:clrMapOvr>
    <a:masterClrMapping/>
  </p:clrMapOvr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207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882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3446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5171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02132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612101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135548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970076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5777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440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383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62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7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1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115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62429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01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46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33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821313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05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311928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046706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80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2089377"/>
      </p:ext>
    </p:extLst>
  </p:cSld>
  <p:clrMapOvr>
    <a:masterClrMapping/>
  </p:clrMapOvr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40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4545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294916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028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452097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6613130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74131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5394104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773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471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698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79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2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132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7701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99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94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DF95E2AD-167A-4A38-A020-3824E70A1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7278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81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45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7839501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498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0AB8A91-42C5-4698-869C-7D717607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883324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735498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9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3270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1524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oResearch_1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11350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2788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US" dirty="0"/>
              <a:t>11.5 cm X 31.5 cm </a:t>
            </a:r>
          </a:p>
          <a:p>
            <a:pPr marL="712788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US" dirty="0"/>
              <a:t>4.5 in X 12.2 in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endParaRPr lang="en-US" dirty="0"/>
          </a:p>
          <a:p>
            <a:pPr lvl="0"/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6000" y="1295149"/>
            <a:ext cx="11340000" cy="612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cap="none" spc="0" baseline="0" dirty="0"/>
          </a:p>
          <a:p>
            <a:pPr lvl="0"/>
            <a:r>
              <a:rPr lang="fr-FR" b="0" cap="none" spc="0" baseline="0" dirty="0"/>
              <a:t>Unit, adjustment and/or transformation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4543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B9ED005C-6CC1-4671-B559-6CDB9C0F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790228"/>
      </p:ext>
    </p:extLst>
  </p:cSld>
  <p:clrMapOvr>
    <a:masterClrMapping/>
  </p:clrMapOvr>
  <p:hf sldNum="0"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851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0376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668087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64852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1955699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840631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1D1F5E85-BDB9-41BD-AF2D-AB4C7B43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5108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26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0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oleObject" Target="../embeddings/oleObject208.bin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31" Type="http://schemas.openxmlformats.org/officeDocument/2006/relationships/tags" Target="../tags/tag209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theme" Target="../theme/theme10.xml"/><Relationship Id="rId8" Type="http://schemas.openxmlformats.org/officeDocument/2006/relationships/slideLayout" Target="../slideLayouts/slideLayout2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18" Type="http://schemas.openxmlformats.org/officeDocument/2006/relationships/slideLayout" Target="../slideLayouts/slideLayout255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slideLayout" Target="../slideLayouts/slideLayout254.xml"/><Relationship Id="rId25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20" Type="http://schemas.openxmlformats.org/officeDocument/2006/relationships/slideLayout" Target="../slideLayouts/slideLayout257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24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23" Type="http://schemas.openxmlformats.org/officeDocument/2006/relationships/slideLayout" Target="../slideLayouts/slideLayout260.xml"/><Relationship Id="rId28" Type="http://schemas.openxmlformats.org/officeDocument/2006/relationships/oleObject" Target="../embeddings/oleObject231.bin"/><Relationship Id="rId10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Relationship Id="rId22" Type="http://schemas.openxmlformats.org/officeDocument/2006/relationships/slideLayout" Target="../slideLayouts/slideLayout259.xml"/><Relationship Id="rId27" Type="http://schemas.openxmlformats.org/officeDocument/2006/relationships/tags" Target="../tags/tag2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oleObject" Target="../embeddings/oleObject24.bin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2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ags" Target="../tags/tag48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oleObject" Target="../embeddings/oleObject70.bin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tags" Target="../tags/tag71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tags" Target="../tags/tag94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oleObject" Target="../embeddings/oleObject9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oleObject" Target="../embeddings/oleObject116.bin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tags" Target="../tags/tag117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tags" Target="../tags/tag140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oleObject" Target="../embeddings/oleObject139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26" Type="http://schemas.openxmlformats.org/officeDocument/2006/relationships/oleObject" Target="../embeddings/oleObject162.bin"/><Relationship Id="rId3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tags" Target="../tags/tag163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Relationship Id="rId27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oleObject" Target="../embeddings/oleObject185.bin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tags" Target="../tags/tag186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143667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5" imgW="425" imgH="424" progId="TCLayout.ActiveDocument.1">
                  <p:embed/>
                </p:oleObj>
              </mc:Choice>
              <mc:Fallback>
                <p:oleObj name="Diapositive think-cell" r:id="rId2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23" r:id="rId2"/>
    <p:sldLayoutId id="2147483814" r:id="rId3"/>
    <p:sldLayoutId id="2147483824" r:id="rId4"/>
    <p:sldLayoutId id="2147483825" r:id="rId5"/>
    <p:sldLayoutId id="2147483827" r:id="rId6"/>
    <p:sldLayoutId id="2147483826" r:id="rId7"/>
    <p:sldLayoutId id="2147483813" r:id="rId8"/>
    <p:sldLayoutId id="2147483815" r:id="rId9"/>
    <p:sldLayoutId id="2147483828" r:id="rId10"/>
    <p:sldLayoutId id="2147483817" r:id="rId11"/>
    <p:sldLayoutId id="2147483829" r:id="rId12"/>
    <p:sldLayoutId id="2147483833" r:id="rId13"/>
    <p:sldLayoutId id="2147483834" r:id="rId14"/>
    <p:sldLayoutId id="2147483818" r:id="rId15"/>
    <p:sldLayoutId id="2147483819" r:id="rId16"/>
    <p:sldLayoutId id="2147483830" r:id="rId17"/>
    <p:sldLayoutId id="2147483820" r:id="rId18"/>
    <p:sldLayoutId id="2147483831" r:id="rId19"/>
    <p:sldLayoutId id="2147483821" r:id="rId20"/>
    <p:sldLayoutId id="2147483822" r:id="rId21"/>
    <p:sldLayoutId id="2147483832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143667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2" imgW="425" imgH="424" progId="TCLayout.ActiveDocument.1">
                  <p:embed/>
                </p:oleObj>
              </mc:Choice>
              <mc:Fallback>
                <p:oleObj name="Diapositive think-cell" r:id="rId32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67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  <p:sldLayoutId id="2147484078" r:id="rId18"/>
    <p:sldLayoutId id="2147484079" r:id="rId19"/>
    <p:sldLayoutId id="2147484080" r:id="rId20"/>
    <p:sldLayoutId id="2147484081" r:id="rId21"/>
    <p:sldLayoutId id="2147484082" r:id="rId22"/>
    <p:sldLayoutId id="2147484083" r:id="rId23"/>
    <p:sldLayoutId id="2147484084" r:id="rId24"/>
    <p:sldLayoutId id="2147484085" r:id="rId25"/>
    <p:sldLayoutId id="2147484086" r:id="rId26"/>
    <p:sldLayoutId id="2147484087" r:id="rId27"/>
    <p:sldLayoutId id="2147484088" r:id="rId28"/>
    <p:sldLayoutId id="2147484089" r:id="rId2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8" imgW="425" imgH="424" progId="TCLayout.ActiveDocument.1">
                  <p:embed/>
                </p:oleObj>
              </mc:Choice>
              <mc:Fallback>
                <p:oleObj name="Diapositive think-cell" r:id="rId28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0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  <p:sldLayoutId id="2147484110" r:id="rId20"/>
    <p:sldLayoutId id="2147484111" r:id="rId21"/>
    <p:sldLayoutId id="2147484112" r:id="rId22"/>
    <p:sldLayoutId id="2147484113" r:id="rId23"/>
    <p:sldLayoutId id="2147484114" r:id="rId24"/>
    <p:sldLayoutId id="2147484115" r:id="rId2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6" imgW="425" imgH="424" progId="TCLayout.ActiveDocument.1">
                  <p:embed/>
                </p:oleObj>
              </mc:Choice>
              <mc:Fallback>
                <p:oleObj name="Diapositive think-cell" r:id="rId26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5" imgW="425" imgH="424" progId="TCLayout.ActiveDocument.1">
                  <p:embed/>
                </p:oleObj>
              </mc:Choice>
              <mc:Fallback>
                <p:oleObj name="Diapositive think-cell" r:id="rId25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4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6" imgW="425" imgH="424" progId="TCLayout.ActiveDocument.1">
                  <p:embed/>
                </p:oleObj>
              </mc:Choice>
              <mc:Fallback>
                <p:oleObj name="Diapositive think-cell" r:id="rId26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84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10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0" imgW="425" imgH="424" progId="TCLayout.ActiveDocument.1">
                  <p:embed/>
                </p:oleObj>
              </mc:Choice>
              <mc:Fallback>
                <p:oleObj name="Diapositive think-cell" r:id="rId30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5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5" imgW="425" imgH="424" progId="TCLayout.ActiveDocument.1">
                  <p:embed/>
                </p:oleObj>
              </mc:Choice>
              <mc:Fallback>
                <p:oleObj name="Diapositive think-cell" r:id="rId25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06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7" imgW="425" imgH="424" progId="TCLayout.ActiveDocument.1">
                  <p:embed/>
                </p:oleObj>
              </mc:Choice>
              <mc:Fallback>
                <p:oleObj name="Diapositive think-cell" r:id="rId27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2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6" imgW="425" imgH="424" progId="TCLayout.ActiveDocument.1">
                  <p:embed/>
                </p:oleObj>
              </mc:Choice>
              <mc:Fallback>
                <p:oleObj name="Diapositive think-cell" r:id="rId26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5" r:id="rId22"/>
    <p:sldLayoutId id="2147484036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5" imgW="425" imgH="424" progId="TCLayout.ActiveDocument.1">
                  <p:embed/>
                </p:oleObj>
              </mc:Choice>
              <mc:Fallback>
                <p:oleObj name="Diapositive think-cell" r:id="rId25" imgW="425" imgH="42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8C713C4-860B-43C3-9A59-EFC6D99D1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April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5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59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95.xml"/><Relationship Id="rId1" Type="http://schemas.openxmlformats.org/officeDocument/2006/relationships/tags" Target="../tags/tag259.xml"/><Relationship Id="rId6" Type="http://schemas.openxmlformats.org/officeDocument/2006/relationships/image" Target="../media/image3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95.xml"/><Relationship Id="rId1" Type="http://schemas.openxmlformats.org/officeDocument/2006/relationships/tags" Target="../tags/tag260.xml"/><Relationship Id="rId6" Type="http://schemas.openxmlformats.org/officeDocument/2006/relationships/image" Target="../media/image3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55.bin"/><Relationship Id="rId1" Type="http://schemas.openxmlformats.org/officeDocument/2006/relationships/slideLayout" Target="../slideLayouts/slideLayout26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5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57.bin"/><Relationship Id="rId1" Type="http://schemas.openxmlformats.org/officeDocument/2006/relationships/slideLayout" Target="../slideLayouts/slideLayout26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5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60.bin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95.xml"/><Relationship Id="rId1" Type="http://schemas.openxmlformats.org/officeDocument/2006/relationships/tags" Target="../tags/tag256.xml"/><Relationship Id="rId6" Type="http://schemas.openxmlformats.org/officeDocument/2006/relationships/image" Target="../media/image2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95.xml"/><Relationship Id="rId1" Type="http://schemas.openxmlformats.org/officeDocument/2006/relationships/tags" Target="../tags/tag257.xml"/><Relationship Id="rId6" Type="http://schemas.openxmlformats.org/officeDocument/2006/relationships/image" Target="../media/image2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95.xml"/><Relationship Id="rId1" Type="http://schemas.openxmlformats.org/officeDocument/2006/relationships/tags" Target="../tags/tag258.xml"/><Relationship Id="rId6" Type="http://schemas.openxmlformats.org/officeDocument/2006/relationships/image" Target="../media/image3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9FCDB20-0D5E-4811-9719-197D030BBA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460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C500E2-D687-42CD-A56C-BE23AFCA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1287" y="6126259"/>
            <a:ext cx="1989484" cy="360850"/>
          </a:xfrm>
        </p:spPr>
        <p:txBody>
          <a:bodyPr/>
          <a:lstStyle/>
          <a:p>
            <a:r>
              <a:rPr lang="en-GB" dirty="0"/>
              <a:t>09 </a:t>
            </a:r>
            <a:r>
              <a:rPr lang="en-GB" dirty="0" err="1"/>
              <a:t>april</a:t>
            </a:r>
            <a:r>
              <a:rPr lang="en-GB" dirty="0"/>
              <a:t> 2024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B302860-CB76-4587-94A3-45352723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76" y="2004834"/>
            <a:ext cx="10612271" cy="646331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Mapping South Africa's Path in 2024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273339" y="3502090"/>
            <a:ext cx="5445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Aroni Chaudhuri –  Africa Economist</a:t>
            </a:r>
          </a:p>
        </p:txBody>
      </p:sp>
    </p:spTree>
    <p:extLst>
      <p:ext uri="{BB962C8B-B14F-4D97-AF65-F5344CB8AC3E}">
        <p14:creationId xmlns:p14="http://schemas.microsoft.com/office/powerpoint/2010/main" val="155829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689156E4-9C44-4B4E-95DB-C8F590C182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89156E4-9C44-4B4E-95DB-C8F590C18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AC2EFB11-94F7-44A2-9A1E-41B13604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93" y="84163"/>
            <a:ext cx="10942471" cy="812530"/>
          </a:xfrm>
        </p:spPr>
        <p:txBody>
          <a:bodyPr vert="horz"/>
          <a:lstStyle/>
          <a:p>
            <a:r>
              <a:rPr lang="en-US" sz="2600" dirty="0"/>
              <a:t>South Africa: Rand to </a:t>
            </a:r>
            <a:r>
              <a:rPr lang="en-US" sz="2600" dirty="0">
                <a:solidFill>
                  <a:schemeClr val="tx2"/>
                </a:solidFill>
              </a:rPr>
              <a:t>remain weak</a:t>
            </a:r>
            <a:r>
              <a:rPr lang="en-US" sz="2600" dirty="0"/>
              <a:t>, financing needs </a:t>
            </a:r>
            <a:r>
              <a:rPr lang="en-US" sz="2600" dirty="0">
                <a:solidFill>
                  <a:schemeClr val="tx2"/>
                </a:solidFill>
              </a:rPr>
              <a:t>will increase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0120A8-7DCA-AD43-EA8C-6854789A5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24" y="1376911"/>
            <a:ext cx="5474208" cy="48615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9EBAD0-47C0-3E97-6464-0CFC40640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170" y="1376911"/>
            <a:ext cx="5474208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CE2EC-1D9C-CDD4-0794-1CA08764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17F29A0B-6391-5EAD-F9FD-C51F283A87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89156E4-9C44-4B4E-95DB-C8F590C18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981E576B-1996-A581-0B62-DC22567E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00" y="111665"/>
            <a:ext cx="10942471" cy="812530"/>
          </a:xfrm>
        </p:spPr>
        <p:txBody>
          <a:bodyPr vert="horz"/>
          <a:lstStyle/>
          <a:p>
            <a:r>
              <a:rPr lang="en-US" sz="2600" dirty="0"/>
              <a:t>South Africa: Public accounts </a:t>
            </a:r>
            <a:r>
              <a:rPr lang="en-US" sz="2600" dirty="0">
                <a:solidFill>
                  <a:schemeClr val="tx2"/>
                </a:solidFill>
              </a:rPr>
              <a:t>will remain under pressure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0399C04-D1FA-5C83-0293-698106026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" y="1543165"/>
            <a:ext cx="5474208" cy="48615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CF793C-662D-DB0F-01CE-CA2F75C1F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132" y="1543165"/>
            <a:ext cx="5474208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Q&amp;A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81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29" y="177602"/>
            <a:ext cx="10674616" cy="812530"/>
          </a:xfrm>
        </p:spPr>
        <p:txBody>
          <a:bodyPr/>
          <a:lstStyle/>
          <a:p>
            <a:r>
              <a:rPr lang="en-GB" sz="2600" dirty="0">
                <a:solidFill>
                  <a:srgbClr val="0BB18F"/>
                </a:solidFill>
              </a:rPr>
              <a:t>Commodity </a:t>
            </a:r>
            <a:r>
              <a:rPr lang="en-GB" sz="2600" dirty="0">
                <a:solidFill>
                  <a:srgbClr val="1C355D"/>
                </a:solidFill>
              </a:rPr>
              <a:t>prices</a:t>
            </a:r>
            <a:r>
              <a:rPr lang="en-GB" sz="2600" dirty="0">
                <a:solidFill>
                  <a:srgbClr val="1C355E"/>
                </a:solidFill>
              </a:rPr>
              <a:t>: </a:t>
            </a:r>
            <a:r>
              <a:rPr lang="fr-FR" sz="2600" dirty="0"/>
              <a:t>back to </a:t>
            </a:r>
            <a:r>
              <a:rPr lang="fr-FR" sz="2600" dirty="0">
                <a:solidFill>
                  <a:srgbClr val="0BB18F"/>
                </a:solidFill>
              </a:rPr>
              <a:t>(new) normal</a:t>
            </a:r>
            <a:r>
              <a:rPr lang="fr-FR" sz="2600" dirty="0"/>
              <a:t> as </a:t>
            </a:r>
            <a:r>
              <a:rPr lang="en-US" sz="2600" dirty="0"/>
              <a:t>Concerns ABOUT DEMAND are outweighing supply fears, for now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9016E-F615-B0A9-B672-9A63B1EC1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0" y="1506387"/>
            <a:ext cx="5474208" cy="48615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241B53-910D-CBE2-810B-11A919B31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837" y="1506387"/>
            <a:ext cx="5474208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29" y="169285"/>
            <a:ext cx="10612271" cy="812530"/>
          </a:xfrm>
        </p:spPr>
        <p:txBody>
          <a:bodyPr/>
          <a:lstStyle/>
          <a:p>
            <a:r>
              <a:rPr lang="fr-FR" sz="2600" dirty="0">
                <a:solidFill>
                  <a:srgbClr val="0BB18F"/>
                </a:solidFill>
              </a:rPr>
              <a:t>Inflation </a:t>
            </a:r>
            <a:r>
              <a:rPr lang="en-US" sz="2600" dirty="0">
                <a:solidFill>
                  <a:srgbClr val="1C355E"/>
                </a:solidFill>
              </a:rPr>
              <a:t>is </a:t>
            </a:r>
            <a:r>
              <a:rPr lang="en-US" sz="2600" dirty="0">
                <a:solidFill>
                  <a:schemeClr val="tx2"/>
                </a:solidFill>
              </a:rPr>
              <a:t>down</a:t>
            </a:r>
            <a:r>
              <a:rPr lang="en-US" sz="2600" dirty="0">
                <a:solidFill>
                  <a:srgbClr val="1C355E"/>
                </a:solidFill>
              </a:rPr>
              <a:t> (almost) everywhere but </a:t>
            </a:r>
            <a:r>
              <a:rPr lang="en-US" sz="2600" dirty="0">
                <a:solidFill>
                  <a:schemeClr val="tx2"/>
                </a:solidFill>
              </a:rPr>
              <a:t>the last mile is always the hardest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F4F18B1-3CED-DABE-62A1-BE4B09A18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551" y="1473939"/>
          <a:ext cx="5472113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5472408" imgH="4860175" progId="Mbnd.mbnd">
                  <p:embed/>
                </p:oleObj>
              </mc:Choice>
              <mc:Fallback>
                <p:oleObj name="Macrobond document" r:id="rId2" imgW="5472408" imgH="4860175" progId="Mbnd.mbnd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F4F18B1-3CED-DABE-62A1-BE4B09A18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551" y="1473939"/>
                        <a:ext cx="5472113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D11882D-8C10-CEFE-FFDF-4E93209197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1473938"/>
          <a:ext cx="5472113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5472408" imgH="4860175" progId="Mbnd.mbnd">
                  <p:embed/>
                </p:oleObj>
              </mc:Choice>
              <mc:Fallback>
                <p:oleObj name="Macrobond document" r:id="rId4" imgW="5472408" imgH="4860175" progId="Mbnd.mbnd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AD11882D-8C10-CEFE-FFDF-4E9320919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4275" y="1473938"/>
                        <a:ext cx="5472113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50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54" y="345284"/>
            <a:ext cx="10612271" cy="452432"/>
          </a:xfrm>
        </p:spPr>
        <p:txBody>
          <a:bodyPr/>
          <a:lstStyle/>
          <a:p>
            <a:r>
              <a:rPr lang="fr-FR" sz="2600" dirty="0">
                <a:solidFill>
                  <a:srgbClr val="0BB18F"/>
                </a:solidFill>
              </a:rPr>
              <a:t>Monetary</a:t>
            </a:r>
            <a:r>
              <a:rPr lang="fr-FR" sz="2600" dirty="0"/>
              <a:t> </a:t>
            </a:r>
            <a:r>
              <a:rPr lang="fr-FR" sz="2600" dirty="0" err="1"/>
              <a:t>policies</a:t>
            </a:r>
            <a:r>
              <a:rPr lang="fr-FR" sz="2600" dirty="0"/>
              <a:t>: </a:t>
            </a:r>
            <a:r>
              <a:rPr lang="fr-FR" sz="2600" dirty="0">
                <a:solidFill>
                  <a:srgbClr val="1C355D"/>
                </a:solidFill>
              </a:rPr>
              <a:t>time to </a:t>
            </a:r>
            <a:r>
              <a:rPr lang="fr-FR" sz="2600" dirty="0">
                <a:solidFill>
                  <a:srgbClr val="0BB18F"/>
                </a:solidFill>
              </a:rPr>
              <a:t>pivot ?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0EB0A0A9-B77F-BF14-5796-1296B90B85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954" y="1425575"/>
          <a:ext cx="5472113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5472408" imgH="4860175" progId="Mbnd.mbnd">
                  <p:embed/>
                </p:oleObj>
              </mc:Choice>
              <mc:Fallback>
                <p:oleObj name="Macrobond document" r:id="rId2" imgW="5472408" imgH="4860175" progId="Mbnd.mbnd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0EB0A0A9-B77F-BF14-5796-1296B90B8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954" y="1425575"/>
                        <a:ext cx="5472113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0889608-83BD-69DC-7016-223B5A9F99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2375" y="1425575"/>
          <a:ext cx="5472113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5472408" imgH="4860175" progId="Mbnd.mbnd">
                  <p:embed/>
                </p:oleObj>
              </mc:Choice>
              <mc:Fallback>
                <p:oleObj name="Macrobond document" r:id="rId4" imgW="5472408" imgH="4860175" progId="Mbnd.mbnd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0889608-83BD-69DC-7016-223B5A9F9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375" y="1425575"/>
                        <a:ext cx="5472113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88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864" y="315601"/>
            <a:ext cx="10612271" cy="452432"/>
          </a:xfrm>
        </p:spPr>
        <p:txBody>
          <a:bodyPr/>
          <a:lstStyle/>
          <a:p>
            <a:r>
              <a:rPr lang="en-US" sz="2600" dirty="0"/>
              <a:t>Global </a:t>
            </a:r>
            <a:r>
              <a:rPr lang="en-US" sz="2600" dirty="0">
                <a:solidFill>
                  <a:schemeClr val="tx2"/>
                </a:solidFill>
              </a:rPr>
              <a:t>GDP growth </a:t>
            </a:r>
            <a:r>
              <a:rPr lang="en-US" sz="2600" dirty="0"/>
              <a:t>to keep decelerating in 2024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fr-FR" dirty="0">
                <a:solidFill>
                  <a:srgbClr val="1C355E"/>
                </a:solidFill>
              </a:rPr>
              <a:t>Global GDP </a:t>
            </a:r>
            <a:r>
              <a:rPr lang="fr-FR" dirty="0" err="1">
                <a:solidFill>
                  <a:srgbClr val="1C355E"/>
                </a:solidFill>
              </a:rPr>
              <a:t>growth</a:t>
            </a:r>
            <a:endParaRPr lang="fr-FR" dirty="0">
              <a:solidFill>
                <a:srgbClr val="1C355E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fr-FR" b="0" dirty="0">
                <a:solidFill>
                  <a:srgbClr val="1C355E"/>
                </a:solidFill>
              </a:rPr>
              <a:t>(</a:t>
            </a:r>
            <a:r>
              <a:rPr lang="fr-FR" b="0" dirty="0" err="1">
                <a:solidFill>
                  <a:srgbClr val="1C355E"/>
                </a:solidFill>
              </a:rPr>
              <a:t>YoY</a:t>
            </a:r>
            <a:r>
              <a:rPr lang="fr-FR" b="0" dirty="0">
                <a:solidFill>
                  <a:srgbClr val="1C355E"/>
                </a:solidFill>
              </a:rPr>
              <a:t>, %)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/>
              <a:t>GDP </a:t>
            </a:r>
            <a:r>
              <a:rPr lang="fr-FR" b="1" dirty="0" err="1"/>
              <a:t>growth</a:t>
            </a:r>
            <a:br>
              <a:rPr lang="fr-FR" b="1" dirty="0"/>
            </a:br>
            <a:r>
              <a:rPr lang="fr-FR" dirty="0"/>
              <a:t>(</a:t>
            </a:r>
            <a:r>
              <a:rPr lang="fr-FR" dirty="0" err="1"/>
              <a:t>YoY</a:t>
            </a:r>
            <a:r>
              <a:rPr lang="fr-FR" dirty="0"/>
              <a:t>, %)</a:t>
            </a:r>
          </a:p>
        </p:txBody>
      </p:sp>
      <p:sp>
        <p:nvSpPr>
          <p:cNvPr id="9" name="ZoneTexte 2"/>
          <p:cNvSpPr txBox="1"/>
          <p:nvPr/>
        </p:nvSpPr>
        <p:spPr>
          <a:xfrm>
            <a:off x="418031" y="6311567"/>
            <a:ext cx="2306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941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COFACE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941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forecast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941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941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Datastream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2941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BBFCB55-BA0D-C853-F109-CAD2C4C2E2C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17270" y="2093913"/>
            <a:ext cx="5469423" cy="4138612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1C309C21-8621-14FC-DDEE-9DCC3A24474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6310086" y="2093913"/>
            <a:ext cx="5459866" cy="41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55" y="295473"/>
            <a:ext cx="10612271" cy="452432"/>
          </a:xfrm>
        </p:spPr>
        <p:txBody>
          <a:bodyPr/>
          <a:lstStyle/>
          <a:p>
            <a:r>
              <a:rPr lang="en-US" sz="2600" dirty="0"/>
              <a:t>DISAPPOINTING - AND ALREADY OVER - RECOVERY IN </a:t>
            </a:r>
            <a:r>
              <a:rPr lang="en-US" sz="2600" dirty="0">
                <a:solidFill>
                  <a:schemeClr val="tx2"/>
                </a:solidFill>
              </a:rPr>
              <a:t>CHINA</a:t>
            </a:r>
            <a:endParaRPr lang="fr-FR" sz="2600" dirty="0">
              <a:solidFill>
                <a:schemeClr val="tx2"/>
              </a:solidFill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C40F4C5-73CD-F9ED-C9A0-2EA6101428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555" y="1475385"/>
          <a:ext cx="5472113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5472408" imgH="4860175" progId="Mbnd.mbnd">
                  <p:embed/>
                </p:oleObj>
              </mc:Choice>
              <mc:Fallback>
                <p:oleObj name="Macrobond document" r:id="rId3" imgW="5472408" imgH="4860175" progId="Mbnd.mbnd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6C40F4C5-73CD-F9ED-C9A0-2EA610142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555" y="1475385"/>
                        <a:ext cx="5472113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B899D2BD-6BB7-ADB8-9CBA-1F5A03E8E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475386"/>
          <a:ext cx="5472113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5" imgW="5472408" imgH="4860175" progId="Mbnd.mbnd">
                  <p:embed/>
                </p:oleObj>
              </mc:Choice>
              <mc:Fallback>
                <p:oleObj name="Macrobond document" r:id="rId5" imgW="5472408" imgH="4860175" progId="Mbnd.mbnd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B899D2BD-6BB7-ADB8-9CBA-1F5A03E8E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475386"/>
                        <a:ext cx="5472113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28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689156E4-9C44-4B4E-95DB-C8F590C182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89156E4-9C44-4B4E-95DB-C8F590C18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AC2EFB11-94F7-44A2-9A1E-41B13604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92" y="83955"/>
            <a:ext cx="10942471" cy="812530"/>
          </a:xfrm>
        </p:spPr>
        <p:txBody>
          <a:bodyPr vert="horz"/>
          <a:lstStyle/>
          <a:p>
            <a:r>
              <a:rPr lang="en-US" sz="2600" dirty="0"/>
              <a:t>South Africa: Election results will influence </a:t>
            </a:r>
            <a:r>
              <a:rPr lang="en-US" sz="2600" dirty="0">
                <a:solidFill>
                  <a:schemeClr val="tx2"/>
                </a:solidFill>
              </a:rPr>
              <a:t>the capacity to govern efficiently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5A9654-AC9A-FCC1-5FE8-60D1556733DA}"/>
              </a:ext>
            </a:extLst>
          </p:cNvPr>
          <p:cNvSpPr txBox="1"/>
          <p:nvPr/>
        </p:nvSpPr>
        <p:spPr>
          <a:xfrm>
            <a:off x="360220" y="1503452"/>
            <a:ext cx="596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Party choices of South Africans registered to vote in 2024 elections </a:t>
            </a:r>
          </a:p>
          <a:p>
            <a:pPr algn="ctr"/>
            <a:r>
              <a:rPr lang="en-GB" sz="1400" dirty="0">
                <a:solidFill>
                  <a:schemeClr val="bg2"/>
                </a:solidFill>
              </a:rPr>
              <a:t>(poll conducted between October and December 2023)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34EFBA-1D11-4851-31A4-81048A791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20" y="2233929"/>
            <a:ext cx="5474208" cy="40157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8FD4A53-5375-FFF0-97D6-1F64F484720A}"/>
              </a:ext>
            </a:extLst>
          </p:cNvPr>
          <p:cNvSpPr txBox="1"/>
          <p:nvPr/>
        </p:nvSpPr>
        <p:spPr>
          <a:xfrm>
            <a:off x="4553880" y="6313324"/>
            <a:ext cx="1542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i="1" dirty="0">
                <a:solidFill>
                  <a:schemeClr val="bg2"/>
                </a:solidFill>
              </a:rPr>
              <a:t>Sources: Ipsos, Coface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26BC4A-061C-D6D8-E9CC-418B42969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151" y="2081025"/>
            <a:ext cx="5474208" cy="41422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FCE85A3-5350-409A-3F88-FDFA99BC778A}"/>
              </a:ext>
            </a:extLst>
          </p:cNvPr>
          <p:cNvSpPr txBox="1"/>
          <p:nvPr/>
        </p:nvSpPr>
        <p:spPr>
          <a:xfrm>
            <a:off x="6203527" y="1511638"/>
            <a:ext cx="596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</a:rPr>
              <a:t>Potential political party support after election results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471DBB-5263-CC6B-4756-51307C4A85C2}"/>
              </a:ext>
            </a:extLst>
          </p:cNvPr>
          <p:cNvSpPr txBox="1"/>
          <p:nvPr/>
        </p:nvSpPr>
        <p:spPr>
          <a:xfrm>
            <a:off x="10268755" y="6249669"/>
            <a:ext cx="1760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i="1" dirty="0">
                <a:solidFill>
                  <a:schemeClr val="bg2"/>
                </a:solidFill>
              </a:rPr>
              <a:t>Sources: Ipsos, Signum, Coface</a:t>
            </a:r>
          </a:p>
        </p:txBody>
      </p:sp>
    </p:spTree>
    <p:extLst>
      <p:ext uri="{BB962C8B-B14F-4D97-AF65-F5344CB8AC3E}">
        <p14:creationId xmlns:p14="http://schemas.microsoft.com/office/powerpoint/2010/main" val="72621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B3B5-4821-1295-DD5B-A770B549C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64FB56B6-9DA9-748B-08D7-F375F033CB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89156E4-9C44-4B4E-95DB-C8F590C18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B3E8B684-94C5-307B-C911-B251E1BE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93" y="120901"/>
            <a:ext cx="10942471" cy="812530"/>
          </a:xfrm>
        </p:spPr>
        <p:txBody>
          <a:bodyPr vert="horz"/>
          <a:lstStyle/>
          <a:p>
            <a:r>
              <a:rPr lang="en-US" sz="2600" dirty="0"/>
              <a:t>South Africa: growth Outlook still somewhat stable</a:t>
            </a:r>
            <a:r>
              <a:rPr lang="en-US" sz="2600" dirty="0">
                <a:solidFill>
                  <a:schemeClr val="tx2"/>
                </a:solidFill>
              </a:rPr>
              <a:t>, but constraints remain significant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993298-7FB0-6C4D-56FB-F5FCBF88A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" y="1330729"/>
            <a:ext cx="5474208" cy="48615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098B6EB-EC45-629E-85AC-26D757FA8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607" y="1265109"/>
            <a:ext cx="5475732" cy="48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9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0D5CC-6830-36D4-1874-604ACF32A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D8F28210-7701-83B1-4AA8-47DF9B2BA5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89156E4-9C44-4B4E-95DB-C8F590C18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C9F3173F-B746-7B4B-86BA-2DCB4F41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93" y="120901"/>
            <a:ext cx="10942471" cy="812530"/>
          </a:xfrm>
        </p:spPr>
        <p:txBody>
          <a:bodyPr vert="horz"/>
          <a:lstStyle/>
          <a:p>
            <a:r>
              <a:rPr lang="en-US" sz="2600" dirty="0"/>
              <a:t>South Africa: </a:t>
            </a:r>
            <a:r>
              <a:rPr lang="en-US" sz="2600" dirty="0">
                <a:solidFill>
                  <a:schemeClr val="tx2"/>
                </a:solidFill>
              </a:rPr>
              <a:t>sticky inflation and high unemployment </a:t>
            </a:r>
            <a:r>
              <a:rPr lang="en-US" sz="2600" dirty="0"/>
              <a:t>continue to weigh on households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519386-6B7B-90AF-B180-E185BA1ED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713" y="1552401"/>
            <a:ext cx="5474208" cy="48615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170F42-7491-522D-925F-B1DA81E2D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079" y="1552401"/>
            <a:ext cx="5474208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face-2021.pptx [Lecture seule]" id="{6714E27A-8DCF-41C2-AEDC-C0F538D290A9}" vid="{68700BDF-522E-40F4-8895-A10341AB7089}"/>
    </a:ext>
  </a:extLst>
</a:theme>
</file>

<file path=ppt/theme/theme11.xml><?xml version="1.0" encoding="utf-8"?>
<a:theme xmlns:a="http://schemas.openxmlformats.org/drawingml/2006/main" name="10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face-2021.pptx [Lecture seule]" id="{6714E27A-8DCF-41C2-AEDC-C0F538D290A9}" vid="{68700BDF-522E-40F4-8895-A10341AB7089}"/>
    </a:ext>
  </a:extLst>
</a:theme>
</file>

<file path=ppt/theme/theme4.xml><?xml version="1.0" encoding="utf-8"?>
<a:theme xmlns:a="http://schemas.openxmlformats.org/drawingml/2006/main" name="3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face-2021.pptx [Lecture seule]" id="{6714E27A-8DCF-41C2-AEDC-C0F538D290A9}" vid="{68700BDF-522E-40F4-8895-A10341AB7089}"/>
    </a:ext>
  </a:extLst>
</a:theme>
</file>

<file path=ppt/theme/theme6.xml><?xml version="1.0" encoding="utf-8"?>
<a:theme xmlns:a="http://schemas.openxmlformats.org/drawingml/2006/main" name="6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11117 1846 Coface - Template" id="{3BE3D83A-46A8-4FBD-8F3C-A84B89D14425}" vid="{0E387538-2447-45D7-84E3-C5643DA9A491}"/>
    </a:ext>
  </a:extLst>
</a:theme>
</file>

<file path=ppt/theme/theme7.xml><?xml version="1.0" encoding="utf-8"?>
<a:theme xmlns:a="http://schemas.openxmlformats.org/drawingml/2006/main" name="7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16882</TotalTime>
  <Words>203</Words>
  <Application>Microsoft Office PowerPoint</Application>
  <PresentationFormat>Grand écran</PresentationFormat>
  <Paragraphs>32</Paragraphs>
  <Slides>12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Century Gothic</vt:lpstr>
      <vt:lpstr>Coface - Template</vt:lpstr>
      <vt:lpstr>1_Coface - Template</vt:lpstr>
      <vt:lpstr>2_Coface - Template</vt:lpstr>
      <vt:lpstr>3_Coface - Template</vt:lpstr>
      <vt:lpstr>4_Coface - Template</vt:lpstr>
      <vt:lpstr>6_Coface - Template</vt:lpstr>
      <vt:lpstr>7_Coface - Template</vt:lpstr>
      <vt:lpstr>8_Coface - Template</vt:lpstr>
      <vt:lpstr>9_Coface - Template</vt:lpstr>
      <vt:lpstr>5_Coface - Template</vt:lpstr>
      <vt:lpstr>10_Coface - Template</vt:lpstr>
      <vt:lpstr>Diapositive think-cell</vt:lpstr>
      <vt:lpstr>Macrobond document</vt:lpstr>
      <vt:lpstr>Mapping South Africa's Path in 2024</vt:lpstr>
      <vt:lpstr>Commodity prices: back to (new) normal as Concerns ABOUT DEMAND are outweighing supply fears, for now</vt:lpstr>
      <vt:lpstr>Inflation is down (almost) everywhere but the last mile is always the hardest</vt:lpstr>
      <vt:lpstr>Monetary policies: time to pivot ?</vt:lpstr>
      <vt:lpstr>Global GDP growth to keep decelerating in 2024</vt:lpstr>
      <vt:lpstr>DISAPPOINTING - AND ALREADY OVER - RECOVERY IN CHINA</vt:lpstr>
      <vt:lpstr>South Africa: Election results will influence the capacity to govern efficiently</vt:lpstr>
      <vt:lpstr>South Africa: growth Outlook still somewhat stable, but constraints remain significant</vt:lpstr>
      <vt:lpstr>South Africa: sticky inflation and high unemployment continue to weigh on households</vt:lpstr>
      <vt:lpstr>South Africa: Rand to remain weak, financing needs will increase </vt:lpstr>
      <vt:lpstr>South Africa: Public accounts will remain under pressure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 boite à slides</dc:creator>
  <cp:lastModifiedBy>CHAUDHURI Aroni</cp:lastModifiedBy>
  <cp:revision>1053</cp:revision>
  <dcterms:created xsi:type="dcterms:W3CDTF">2021-08-17T13:18:16Z</dcterms:created>
  <dcterms:modified xsi:type="dcterms:W3CDTF">2024-04-09T08:41:59Z</dcterms:modified>
</cp:coreProperties>
</file>